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56" r:id="rId5"/>
    <p:sldId id="1249" r:id="rId6"/>
    <p:sldId id="1085" r:id="rId7"/>
    <p:sldId id="352" r:id="rId8"/>
    <p:sldId id="1251" r:id="rId9"/>
    <p:sldId id="1256" r:id="rId10"/>
    <p:sldId id="1258" r:id="rId11"/>
    <p:sldId id="1259" r:id="rId12"/>
    <p:sldId id="1253" r:id="rId13"/>
    <p:sldId id="1261" r:id="rId14"/>
    <p:sldId id="1262" r:id="rId15"/>
    <p:sldId id="1263" r:id="rId16"/>
    <p:sldId id="1254" r:id="rId17"/>
    <p:sldId id="1257" r:id="rId18"/>
    <p:sldId id="1255" r:id="rId19"/>
    <p:sldId id="1260" r:id="rId20"/>
  </p:sldIdLst>
  <p:sldSz cx="12192000" cy="6858000"/>
  <p:notesSz cx="6858000" cy="9144000"/>
  <p:custDataLst>
    <p:tags r:id="rId2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558"/>
    <a:srgbClr val="045890"/>
    <a:srgbClr val="034977"/>
    <a:srgbClr val="D5E3FF"/>
    <a:srgbClr val="FFE500"/>
    <a:srgbClr val="B9D0FF"/>
    <a:srgbClr val="0000FF"/>
    <a:srgbClr val="EDE2EE"/>
    <a:srgbClr val="1B35B5"/>
    <a:srgbClr val="667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97" autoAdjust="0"/>
  </p:normalViewPr>
  <p:slideViewPr>
    <p:cSldViewPr snapToGrid="0">
      <p:cViewPr varScale="1">
        <p:scale>
          <a:sx n="82" d="100"/>
          <a:sy n="82" d="100"/>
        </p:scale>
        <p:origin x="691" y="91"/>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430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E1FC1B1-B44F-F795-8CE0-8A1E5FA390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06FCACB7-6330-511A-DC41-2FCC5B2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53B2F108-3E8E-8CB3-D39C-2E5E2EE7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21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2352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89DB2EC-5E59-1C9C-B257-47839B4EF3B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id="{521CF6DE-F83D-DF02-0EA6-49693349CB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id="{8D50153A-7825-FF11-BF01-858C98473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030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hyperlink" Target="PPT.pptx"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342839"/>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2" y="391844"/>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id="{1CFAFDC7-5FD4-AA0C-2C85-1B59ED6CD792}"/>
              </a:ext>
            </a:extLst>
          </p:cNvPr>
          <p:cNvSpPr txBox="1"/>
          <p:nvPr/>
        </p:nvSpPr>
        <p:spPr>
          <a:xfrm>
            <a:off x="458793" y="1772637"/>
            <a:ext cx="5648959" cy="1754326"/>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id="{54F00DD0-EB7B-EBC0-7FBE-8E865107AF0D}"/>
              </a:ext>
            </a:extLst>
          </p:cNvPr>
          <p:cNvPicPr>
            <a:picLocks noChangeAspect="1"/>
          </p:cNvPicPr>
          <p:nvPr/>
        </p:nvPicPr>
        <p:blipFill>
          <a:blip r:embed="rId7"/>
          <a:stretch>
            <a:fillRect/>
          </a:stretch>
        </p:blipFill>
        <p:spPr>
          <a:xfrm>
            <a:off x="371907" y="94580"/>
            <a:ext cx="1926070" cy="626440"/>
          </a:xfrm>
          <a:prstGeom prst="rect">
            <a:avLst/>
          </a:prstGeom>
        </p:spPr>
      </p:pic>
      <p:sp>
        <p:nvSpPr>
          <p:cNvPr id="11" name="TextBox 10">
            <a:extLst>
              <a:ext uri="{FF2B5EF4-FFF2-40B4-BE49-F238E27FC236}">
                <a16:creationId xmlns:a16="http://schemas.microsoft.com/office/drawing/2014/main" id="{9AB315E8-A49C-3C13-082D-0A9135A687F9}"/>
              </a:ext>
            </a:extLst>
          </p:cNvPr>
          <p:cNvSpPr txBox="1"/>
          <p:nvPr/>
        </p:nvSpPr>
        <p:spPr>
          <a:xfrm>
            <a:off x="1264789" y="3599846"/>
            <a:ext cx="4273414" cy="872098"/>
          </a:xfrm>
          <a:prstGeom prst="rect">
            <a:avLst/>
          </a:prstGeom>
          <a:noFill/>
        </p:spPr>
        <p:txBody>
          <a:bodyPr wrap="square" lIns="91440" tIns="45720" rIns="91440" bIns="45720" rtlCol="0" anchor="t">
            <a:spAutoFit/>
          </a:bodyPr>
          <a:lstStyle/>
          <a:p>
            <a:pPr algn="ctr"/>
            <a:r>
              <a:rPr lang="en-US" sz="1600" b="1" i="1" dirty="0">
                <a:solidFill>
                  <a:srgbClr val="023558"/>
                </a:solidFill>
              </a:rPr>
              <a:t>Team Details:  </a:t>
            </a:r>
          </a:p>
          <a:p>
            <a:pPr algn="ctr"/>
            <a:r>
              <a:rPr lang="en-US" sz="1600" b="1" i="1" dirty="0">
                <a:solidFill>
                  <a:srgbClr val="023558"/>
                </a:solidFill>
              </a:rPr>
              <a:t>Team ID: </a:t>
            </a:r>
            <a:r>
              <a:rPr lang="en-IN" b="1" dirty="0">
                <a:solidFill>
                  <a:srgbClr val="023558"/>
                </a:solidFill>
              </a:rPr>
              <a:t>NG_CP_Team_5140</a:t>
            </a:r>
          </a:p>
          <a:p>
            <a:pPr algn="ctr"/>
            <a:endParaRPr lang="en-US" sz="1600" b="1" i="1" dirty="0">
              <a:solidFill>
                <a:srgbClr val="023558"/>
              </a:solidFill>
            </a:endParaRPr>
          </a:p>
        </p:txBody>
      </p:sp>
      <p:sp>
        <p:nvSpPr>
          <p:cNvPr id="13" name="TextBox 12">
            <a:extLst>
              <a:ext uri="{FF2B5EF4-FFF2-40B4-BE49-F238E27FC236}">
                <a16:creationId xmlns:a16="http://schemas.microsoft.com/office/drawing/2014/main" id="{F30F0B85-2D0B-8CE2-0C62-378937D4A485}"/>
              </a:ext>
            </a:extLst>
          </p:cNvPr>
          <p:cNvSpPr txBox="1"/>
          <p:nvPr/>
        </p:nvSpPr>
        <p:spPr>
          <a:xfrm>
            <a:off x="1338116" y="5629573"/>
            <a:ext cx="4037716" cy="523220"/>
          </a:xfrm>
          <a:prstGeom prst="rect">
            <a:avLst/>
          </a:prstGeom>
          <a:noFill/>
        </p:spPr>
        <p:txBody>
          <a:bodyPr wrap="square" lIns="91440" tIns="45720" rIns="91440" bIns="45720" rtlCol="0" anchor="t">
            <a:spAutoFit/>
          </a:bodyPr>
          <a:lstStyle/>
          <a:p>
            <a:pPr algn="ctr"/>
            <a:r>
              <a:rPr lang="en-US" sz="1400" i="1" dirty="0">
                <a:solidFill>
                  <a:srgbClr val="023558"/>
                </a:solidFill>
              </a:rPr>
              <a:t>College: </a:t>
            </a:r>
            <a:r>
              <a:rPr lang="en-US" sz="1400" i="1" dirty="0" err="1">
                <a:solidFill>
                  <a:srgbClr val="023558"/>
                </a:solidFill>
              </a:rPr>
              <a:t>Adhiparasakthi</a:t>
            </a:r>
            <a:r>
              <a:rPr lang="en-US" sz="1400" i="1" dirty="0">
                <a:solidFill>
                  <a:srgbClr val="023558"/>
                </a:solidFill>
              </a:rPr>
              <a:t> Engineering College, Chennai</a:t>
            </a:r>
          </a:p>
        </p:txBody>
      </p:sp>
      <p:grpSp>
        <p:nvGrpSpPr>
          <p:cNvPr id="15" name="Group 14">
            <a:extLst>
              <a:ext uri="{FF2B5EF4-FFF2-40B4-BE49-F238E27FC236}">
                <a16:creationId xmlns:a16="http://schemas.microsoft.com/office/drawing/2014/main" id="{91686482-2ABD-404B-4ABA-CEB96E4AB9C1}"/>
              </a:ext>
            </a:extLst>
          </p:cNvPr>
          <p:cNvGrpSpPr/>
          <p:nvPr/>
        </p:nvGrpSpPr>
        <p:grpSpPr>
          <a:xfrm>
            <a:off x="1062738" y="948679"/>
            <a:ext cx="4588472" cy="742352"/>
            <a:chOff x="1283711" y="1438666"/>
            <a:chExt cx="4588472" cy="742352"/>
          </a:xfrm>
        </p:grpSpPr>
        <p:sp>
          <p:nvSpPr>
            <p:cNvPr id="14" name="Rectangle: Rounded Corners 13">
              <a:extLst>
                <a:ext uri="{FF2B5EF4-FFF2-40B4-BE49-F238E27FC236}">
                  <a16:creationId xmlns:a16="http://schemas.microsoft.com/office/drawing/2014/main"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dirty="0"/>
            </a:p>
          </p:txBody>
        </p:sp>
        <p:sp>
          <p:nvSpPr>
            <p:cNvPr id="9" name="TextBox 8">
              <a:extLst>
                <a:ext uri="{FF2B5EF4-FFF2-40B4-BE49-F238E27FC236}">
                  <a16:creationId xmlns:a16="http://schemas.microsoft.com/office/drawing/2014/main"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
        <p:nvSpPr>
          <p:cNvPr id="16" name="TextBox 15">
            <a:extLst>
              <a:ext uri="{FF2B5EF4-FFF2-40B4-BE49-F238E27FC236}">
                <a16:creationId xmlns:a16="http://schemas.microsoft.com/office/drawing/2014/main" id="{FF5AC33C-FC8C-ED36-B09B-0F6AB74F7AE8}"/>
              </a:ext>
            </a:extLst>
          </p:cNvPr>
          <p:cNvSpPr txBox="1"/>
          <p:nvPr/>
        </p:nvSpPr>
        <p:spPr>
          <a:xfrm>
            <a:off x="2088841" y="4284754"/>
            <a:ext cx="2543453" cy="1610762"/>
          </a:xfrm>
          <a:prstGeom prst="rect">
            <a:avLst/>
          </a:prstGeom>
          <a:noFill/>
        </p:spPr>
        <p:txBody>
          <a:bodyPr wrap="none" rtlCol="0">
            <a:spAutoFit/>
          </a:bodyPr>
          <a:lstStyle/>
          <a:p>
            <a:pPr algn="ctr"/>
            <a:r>
              <a:rPr lang="en-IN" sz="1600" b="1" i="1" dirty="0">
                <a:solidFill>
                  <a:srgbClr val="023558"/>
                </a:solidFill>
              </a:rPr>
              <a:t>Team Members </a:t>
            </a:r>
            <a:r>
              <a:rPr lang="en-US" sz="1600" b="1" i="1" dirty="0">
                <a:solidFill>
                  <a:srgbClr val="023558"/>
                </a:solidFill>
              </a:rPr>
              <a:t>Name</a:t>
            </a:r>
            <a:r>
              <a:rPr lang="en-US" sz="1600" i="1" dirty="0">
                <a:solidFill>
                  <a:srgbClr val="023558"/>
                </a:solidFill>
              </a:rPr>
              <a:t>: </a:t>
            </a:r>
          </a:p>
          <a:p>
            <a:pPr algn="ctr"/>
            <a:r>
              <a:rPr lang="en-US" sz="1600" i="1" dirty="0">
                <a:solidFill>
                  <a:srgbClr val="023558"/>
                </a:solidFill>
              </a:rPr>
              <a:t> Nithiya B</a:t>
            </a:r>
          </a:p>
          <a:p>
            <a:pPr algn="ctr"/>
            <a:r>
              <a:rPr lang="en-US" sz="1600" i="1" dirty="0">
                <a:solidFill>
                  <a:srgbClr val="023558"/>
                </a:solidFill>
              </a:rPr>
              <a:t> Gopika N</a:t>
            </a:r>
          </a:p>
          <a:p>
            <a:pPr algn="ctr"/>
            <a:r>
              <a:rPr lang="en-US" sz="1600" i="1" dirty="0">
                <a:solidFill>
                  <a:srgbClr val="023558"/>
                </a:solidFill>
              </a:rPr>
              <a:t>   Pavithra V </a:t>
            </a:r>
          </a:p>
          <a:p>
            <a:pPr algn="ctr"/>
            <a:r>
              <a:rPr lang="en-US" sz="1600" i="1" dirty="0">
                <a:solidFill>
                  <a:srgbClr val="023558"/>
                </a:solidFill>
              </a:rPr>
              <a:t> Shalini M  </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4EF56B-AEBB-522F-1D4F-E7FE3D202A65}"/>
              </a:ext>
            </a:extLst>
          </p:cNvPr>
          <p:cNvSpPr txBox="1"/>
          <p:nvPr/>
        </p:nvSpPr>
        <p:spPr>
          <a:xfrm>
            <a:off x="492190" y="1064242"/>
            <a:ext cx="6097554" cy="400110"/>
          </a:xfrm>
          <a:prstGeom prst="rect">
            <a:avLst/>
          </a:prstGeom>
          <a:noFill/>
        </p:spPr>
        <p:txBody>
          <a:bodyPr wrap="square">
            <a:spAutoFit/>
          </a:bodyPr>
          <a:lstStyle/>
          <a:p>
            <a:r>
              <a:rPr lang="en-IN" sz="2000" b="1" dirty="0">
                <a:solidFill>
                  <a:srgbClr val="213163"/>
                </a:solidFill>
              </a:rPr>
              <a:t>Home Page:</a:t>
            </a:r>
            <a:endParaRPr lang="en-IN" dirty="0"/>
          </a:p>
        </p:txBody>
      </p:sp>
      <p:pic>
        <p:nvPicPr>
          <p:cNvPr id="9" name="Picture 8">
            <a:extLst>
              <a:ext uri="{FF2B5EF4-FFF2-40B4-BE49-F238E27FC236}">
                <a16:creationId xmlns:a16="http://schemas.microsoft.com/office/drawing/2014/main" id="{26608CFF-C120-0C88-6123-45A6457016A4}"/>
              </a:ext>
            </a:extLst>
          </p:cNvPr>
          <p:cNvPicPr>
            <a:picLocks noChangeAspect="1"/>
          </p:cNvPicPr>
          <p:nvPr/>
        </p:nvPicPr>
        <p:blipFill>
          <a:blip r:embed="rId2"/>
          <a:stretch>
            <a:fillRect/>
          </a:stretch>
        </p:blipFill>
        <p:spPr>
          <a:xfrm>
            <a:off x="985377" y="1548327"/>
            <a:ext cx="10221245" cy="4867868"/>
          </a:xfrm>
          <a:prstGeom prst="rect">
            <a:avLst/>
          </a:prstGeom>
        </p:spPr>
      </p:pic>
    </p:spTree>
    <p:extLst>
      <p:ext uri="{BB962C8B-B14F-4D97-AF65-F5344CB8AC3E}">
        <p14:creationId xmlns:p14="http://schemas.microsoft.com/office/powerpoint/2010/main" val="1063752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C7FFA6-468D-E7F6-852B-BA0D0F735611}"/>
              </a:ext>
            </a:extLst>
          </p:cNvPr>
          <p:cNvSpPr txBox="1"/>
          <p:nvPr/>
        </p:nvSpPr>
        <p:spPr>
          <a:xfrm>
            <a:off x="538843" y="1157548"/>
            <a:ext cx="6097554" cy="400110"/>
          </a:xfrm>
          <a:prstGeom prst="rect">
            <a:avLst/>
          </a:prstGeom>
          <a:noFill/>
        </p:spPr>
        <p:txBody>
          <a:bodyPr wrap="square">
            <a:spAutoFit/>
          </a:bodyPr>
          <a:lstStyle/>
          <a:p>
            <a:r>
              <a:rPr lang="en-IN" sz="2000" b="1" dirty="0">
                <a:solidFill>
                  <a:srgbClr val="213163"/>
                </a:solidFill>
              </a:rPr>
              <a:t>Login Page:</a:t>
            </a:r>
            <a:endParaRPr lang="en-IN" dirty="0"/>
          </a:p>
        </p:txBody>
      </p:sp>
      <p:pic>
        <p:nvPicPr>
          <p:cNvPr id="5" name="Picture 4">
            <a:extLst>
              <a:ext uri="{FF2B5EF4-FFF2-40B4-BE49-F238E27FC236}">
                <a16:creationId xmlns:a16="http://schemas.microsoft.com/office/drawing/2014/main" id="{463556CE-5474-B6C9-6096-1FA2FD2E9A55}"/>
              </a:ext>
            </a:extLst>
          </p:cNvPr>
          <p:cNvPicPr>
            <a:picLocks noChangeAspect="1"/>
          </p:cNvPicPr>
          <p:nvPr/>
        </p:nvPicPr>
        <p:blipFill>
          <a:blip r:embed="rId2"/>
          <a:stretch>
            <a:fillRect/>
          </a:stretch>
        </p:blipFill>
        <p:spPr>
          <a:xfrm>
            <a:off x="1059854" y="1669625"/>
            <a:ext cx="10072291" cy="4740272"/>
          </a:xfrm>
          <a:prstGeom prst="rect">
            <a:avLst/>
          </a:prstGeom>
        </p:spPr>
      </p:pic>
    </p:spTree>
    <p:extLst>
      <p:ext uri="{BB962C8B-B14F-4D97-AF65-F5344CB8AC3E}">
        <p14:creationId xmlns:p14="http://schemas.microsoft.com/office/powerpoint/2010/main" val="467586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88F2EB-3D81-5647-A9A2-F9446E418EEB}"/>
              </a:ext>
            </a:extLst>
          </p:cNvPr>
          <p:cNvSpPr txBox="1"/>
          <p:nvPr/>
        </p:nvSpPr>
        <p:spPr>
          <a:xfrm>
            <a:off x="520182" y="1101564"/>
            <a:ext cx="6097554" cy="400110"/>
          </a:xfrm>
          <a:prstGeom prst="rect">
            <a:avLst/>
          </a:prstGeom>
          <a:noFill/>
        </p:spPr>
        <p:txBody>
          <a:bodyPr wrap="square">
            <a:spAutoFit/>
          </a:bodyPr>
          <a:lstStyle/>
          <a:p>
            <a:r>
              <a:rPr lang="en-IN" sz="2000" b="1" dirty="0">
                <a:solidFill>
                  <a:srgbClr val="213163"/>
                </a:solidFill>
              </a:rPr>
              <a:t>Dashboard:</a:t>
            </a:r>
            <a:endParaRPr lang="en-IN" dirty="0"/>
          </a:p>
        </p:txBody>
      </p:sp>
      <p:pic>
        <p:nvPicPr>
          <p:cNvPr id="5" name="Picture 4">
            <a:extLst>
              <a:ext uri="{FF2B5EF4-FFF2-40B4-BE49-F238E27FC236}">
                <a16:creationId xmlns:a16="http://schemas.microsoft.com/office/drawing/2014/main" id="{27EC0A85-B2AA-C898-432D-DFDF956F3A34}"/>
              </a:ext>
            </a:extLst>
          </p:cNvPr>
          <p:cNvPicPr>
            <a:picLocks noChangeAspect="1"/>
          </p:cNvPicPr>
          <p:nvPr/>
        </p:nvPicPr>
        <p:blipFill>
          <a:blip r:embed="rId2"/>
          <a:stretch>
            <a:fillRect/>
          </a:stretch>
        </p:blipFill>
        <p:spPr>
          <a:xfrm>
            <a:off x="823638" y="1501674"/>
            <a:ext cx="10544724" cy="4810265"/>
          </a:xfrm>
          <a:prstGeom prst="rect">
            <a:avLst/>
          </a:prstGeom>
        </p:spPr>
      </p:pic>
    </p:spTree>
    <p:extLst>
      <p:ext uri="{BB962C8B-B14F-4D97-AF65-F5344CB8AC3E}">
        <p14:creationId xmlns:p14="http://schemas.microsoft.com/office/powerpoint/2010/main" val="381566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7D828F6-D11A-004C-6B1C-7342E3C20C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203BA7D-C874-E9D9-B80F-5FDB81515182}"/>
              </a:ext>
            </a:extLst>
          </p:cNvPr>
          <p:cNvSpPr txBox="1"/>
          <p:nvPr/>
        </p:nvSpPr>
        <p:spPr>
          <a:xfrm>
            <a:off x="634435" y="4083155"/>
            <a:ext cx="184731" cy="656655"/>
          </a:xfrm>
          <a:prstGeom prst="rect">
            <a:avLst/>
          </a:prstGeom>
          <a:noFill/>
        </p:spPr>
        <p:txBody>
          <a:bodyPr wrap="none" rtlCol="0">
            <a:spAutoFit/>
          </a:bodyPr>
          <a:lstStyle/>
          <a:p>
            <a:br>
              <a:rPr lang="en-IN" sz="1800" dirty="0"/>
            </a:br>
            <a:endParaRPr lang="en-IN" dirty="0"/>
          </a:p>
        </p:txBody>
      </p:sp>
      <p:sp>
        <p:nvSpPr>
          <p:cNvPr id="5" name="TextBox 4">
            <a:extLst>
              <a:ext uri="{FF2B5EF4-FFF2-40B4-BE49-F238E27FC236}">
                <a16:creationId xmlns:a16="http://schemas.microsoft.com/office/drawing/2014/main" id="{4085AEBE-3059-BC42-3E54-D5AFB0DE9DFB}"/>
              </a:ext>
            </a:extLst>
          </p:cNvPr>
          <p:cNvSpPr txBox="1"/>
          <p:nvPr/>
        </p:nvSpPr>
        <p:spPr>
          <a:xfrm>
            <a:off x="1287424" y="1367007"/>
            <a:ext cx="7725747" cy="5637569"/>
          </a:xfrm>
          <a:prstGeom prst="rect">
            <a:avLst/>
          </a:prstGeom>
          <a:noFill/>
        </p:spPr>
        <p:txBody>
          <a:bodyPr wrap="square">
            <a:spAutoFit/>
          </a:bodyPr>
          <a:lstStyle/>
          <a:p>
            <a:pPr>
              <a:buFont typeface="Arial" panose="020B0604020202020204" pitchFamily="34" charset="0"/>
              <a:buChar char="•"/>
            </a:pPr>
            <a:r>
              <a:rPr lang="en-US" sz="1900" dirty="0"/>
              <a:t>AI Chatbot guidance</a:t>
            </a:r>
          </a:p>
          <a:p>
            <a:endParaRPr lang="en-US" sz="1900" dirty="0"/>
          </a:p>
          <a:p>
            <a:pPr>
              <a:buFont typeface="Arial" panose="020B0604020202020204" pitchFamily="34" charset="0"/>
              <a:buChar char="•"/>
            </a:pPr>
            <a:r>
              <a:rPr lang="en-US" sz="1900" dirty="0"/>
              <a:t>Internship recommendations</a:t>
            </a:r>
          </a:p>
          <a:p>
            <a:pPr>
              <a:buFont typeface="Arial" panose="020B0604020202020204" pitchFamily="34" charset="0"/>
              <a:buChar char="•"/>
            </a:pPr>
            <a:endParaRPr lang="en-US" sz="1900" dirty="0"/>
          </a:p>
          <a:p>
            <a:pPr>
              <a:buFont typeface="Arial" panose="020B0604020202020204" pitchFamily="34" charset="0"/>
              <a:buChar char="•"/>
            </a:pPr>
            <a:r>
              <a:rPr lang="en-US" sz="1900" dirty="0"/>
              <a:t>Resume builder integration</a:t>
            </a:r>
          </a:p>
          <a:p>
            <a:pPr>
              <a:buFont typeface="Arial" panose="020B0604020202020204" pitchFamily="34" charset="0"/>
              <a:buChar char="•"/>
            </a:pPr>
            <a:endParaRPr lang="en-US" sz="1900" dirty="0"/>
          </a:p>
          <a:p>
            <a:pPr>
              <a:buFont typeface="Arial" panose="020B0604020202020204" pitchFamily="34" charset="0"/>
              <a:buChar char="•"/>
            </a:pPr>
            <a:r>
              <a:rPr lang="en-US" sz="1900" dirty="0"/>
              <a:t>Project collaboration feature</a:t>
            </a:r>
          </a:p>
          <a:p>
            <a:pPr>
              <a:buFont typeface="Arial" panose="020B0604020202020204" pitchFamily="34" charset="0"/>
              <a:buChar char="•"/>
            </a:pPr>
            <a:endParaRPr lang="en-US" sz="1900" dirty="0"/>
          </a:p>
          <a:p>
            <a:pPr>
              <a:buFont typeface="Arial" panose="020B0604020202020204" pitchFamily="34" charset="0"/>
              <a:buChar char="•"/>
            </a:pPr>
            <a:r>
              <a:rPr lang="en-US" sz="1900" dirty="0"/>
              <a:t>Machine learning-based smart prediction</a:t>
            </a:r>
            <a:endParaRPr lang="en-US" altLang="en-US" sz="19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endParaRPr lang="en-US" altLang="en-US" sz="19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1900" dirty="0">
                <a:solidFill>
                  <a:schemeClr val="tx1"/>
                </a:solidFill>
                <a:latin typeface="Arial" panose="020B0604020202020204" pitchFamily="34" charset="0"/>
              </a:rPr>
              <a:t>Automated project report generation (PDF export)</a:t>
            </a:r>
          </a:p>
          <a:p>
            <a:pPr lvl="0" eaLnBrk="0" fontAlgn="base" hangingPunct="0">
              <a:spcBef>
                <a:spcPct val="0"/>
              </a:spcBef>
              <a:spcAft>
                <a:spcPct val="0"/>
              </a:spcAft>
              <a:buClrTx/>
              <a:buFontTx/>
              <a:buChar char="•"/>
            </a:pPr>
            <a:endParaRPr lang="en-US" altLang="en-US" sz="19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1900" dirty="0">
                <a:solidFill>
                  <a:schemeClr val="tx1"/>
                </a:solidFill>
                <a:latin typeface="Arial" panose="020B0604020202020204" pitchFamily="34" charset="0"/>
              </a:rPr>
              <a:t>Skill gap analysis with improvement suggestions</a:t>
            </a:r>
          </a:p>
          <a:p>
            <a:pPr lvl="0" eaLnBrk="0" fontAlgn="base" hangingPunct="0">
              <a:spcBef>
                <a:spcPct val="0"/>
              </a:spcBef>
              <a:spcAft>
                <a:spcPct val="0"/>
              </a:spcAft>
              <a:buClrTx/>
              <a:buFontTx/>
              <a:buChar char="•"/>
            </a:pPr>
            <a:endParaRPr lang="en-US" altLang="en-US" sz="19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1900" dirty="0">
                <a:solidFill>
                  <a:schemeClr val="tx1"/>
                </a:solidFill>
                <a:latin typeface="Arial" panose="020B0604020202020204" pitchFamily="34" charset="0"/>
              </a:rPr>
              <a:t>Industry-based project recommendations</a:t>
            </a:r>
          </a:p>
          <a:p>
            <a:pPr lvl="0" eaLnBrk="0" fontAlgn="base" hangingPunct="0">
              <a:spcBef>
                <a:spcPct val="0"/>
              </a:spcBef>
              <a:spcAft>
                <a:spcPct val="0"/>
              </a:spcAft>
              <a:buClrTx/>
              <a:buFontTx/>
              <a:buChar char="•"/>
            </a:pPr>
            <a:endParaRPr lang="en-US" altLang="en-US" sz="19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1900" dirty="0">
                <a:solidFill>
                  <a:schemeClr val="tx1"/>
                </a:solidFill>
                <a:latin typeface="Arial" panose="020B0604020202020204" pitchFamily="34" charset="0"/>
              </a:rPr>
              <a:t>GitHub integration for code submission and tracking</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A524A692-D33F-406E-0C67-1E45B5E486A6}"/>
              </a:ext>
            </a:extLst>
          </p:cNvPr>
          <p:cNvSpPr txBox="1"/>
          <p:nvPr/>
        </p:nvSpPr>
        <p:spPr>
          <a:xfrm>
            <a:off x="531799" y="920654"/>
            <a:ext cx="2964273" cy="687432"/>
          </a:xfrm>
          <a:prstGeom prst="rect">
            <a:avLst/>
          </a:prstGeom>
          <a:noFill/>
        </p:spPr>
        <p:txBody>
          <a:bodyPr wrap="none" rtlCol="0">
            <a:spAutoFit/>
          </a:bodyPr>
          <a:lstStyle/>
          <a:p>
            <a:r>
              <a:rPr lang="en-US" sz="2000" b="1" dirty="0">
                <a:solidFill>
                  <a:srgbClr val="023558"/>
                </a:solidFill>
              </a:rPr>
              <a:t>Future Enhancements:</a:t>
            </a:r>
          </a:p>
          <a:p>
            <a:endParaRPr lang="en-IN" dirty="0"/>
          </a:p>
        </p:txBody>
      </p:sp>
    </p:spTree>
    <p:custDataLst>
      <p:tags r:id="rId1"/>
    </p:custDataLst>
    <p:extLst>
      <p:ext uri="{BB962C8B-B14F-4D97-AF65-F5344CB8AC3E}">
        <p14:creationId xmlns:p14="http://schemas.microsoft.com/office/powerpoint/2010/main" val="2357231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2F3C81-1D7E-F1BB-B23F-0C1DED9ADA98}"/>
              </a:ext>
            </a:extLst>
          </p:cNvPr>
          <p:cNvSpPr txBox="1"/>
          <p:nvPr/>
        </p:nvSpPr>
        <p:spPr>
          <a:xfrm>
            <a:off x="641480" y="1073573"/>
            <a:ext cx="6097554" cy="400110"/>
          </a:xfrm>
          <a:prstGeom prst="rect">
            <a:avLst/>
          </a:prstGeom>
          <a:noFill/>
        </p:spPr>
        <p:txBody>
          <a:bodyPr wrap="square">
            <a:spAutoFit/>
          </a:bodyPr>
          <a:lstStyle/>
          <a:p>
            <a:r>
              <a:rPr lang="en-IN" sz="2000" b="1" dirty="0">
                <a:solidFill>
                  <a:srgbClr val="213163"/>
                </a:solidFill>
              </a:rPr>
              <a:t>Conclusion:</a:t>
            </a:r>
            <a:endParaRPr lang="en-IN" dirty="0"/>
          </a:p>
        </p:txBody>
      </p:sp>
      <p:sp>
        <p:nvSpPr>
          <p:cNvPr id="6" name="TextBox 5">
            <a:extLst>
              <a:ext uri="{FF2B5EF4-FFF2-40B4-BE49-F238E27FC236}">
                <a16:creationId xmlns:a16="http://schemas.microsoft.com/office/drawing/2014/main" id="{77FC2DCE-9592-B6A2-D987-B0ECF127F101}"/>
              </a:ext>
            </a:extLst>
          </p:cNvPr>
          <p:cNvSpPr txBox="1"/>
          <p:nvPr/>
        </p:nvSpPr>
        <p:spPr>
          <a:xfrm>
            <a:off x="1294622" y="1683039"/>
            <a:ext cx="10228683" cy="1554272"/>
          </a:xfrm>
          <a:prstGeom prst="rect">
            <a:avLst/>
          </a:prstGeom>
          <a:noFill/>
        </p:spPr>
        <p:txBody>
          <a:bodyPr wrap="square">
            <a:spAutoFit/>
          </a:bodyPr>
          <a:lstStyle/>
          <a:p>
            <a:pPr marL="342900" indent="-342900">
              <a:buFont typeface="Arial" panose="020B0604020202020204" pitchFamily="34" charset="0"/>
              <a:buChar char="•"/>
            </a:pPr>
            <a:r>
              <a:rPr lang="en-US" sz="1900" dirty="0"/>
              <a:t>The Student Project Title Suggestion Website provides an effective solution for students who face difficulty in selecting appropriate project ideas. It offers organized and domain-relevant project suggestions that help students choose innovative and meaningful topics. By providing sample project ideas, structured guidance, and downloadable resources, the system supports better understanding, planning, and execution.</a:t>
            </a:r>
            <a:endParaRPr lang="en-IN" sz="1900" dirty="0"/>
          </a:p>
        </p:txBody>
      </p:sp>
      <p:sp>
        <p:nvSpPr>
          <p:cNvPr id="8" name="TextBox 7">
            <a:extLst>
              <a:ext uri="{FF2B5EF4-FFF2-40B4-BE49-F238E27FC236}">
                <a16:creationId xmlns:a16="http://schemas.microsoft.com/office/drawing/2014/main" id="{427A94D7-1A52-72A7-8C5F-B7600F096453}"/>
              </a:ext>
            </a:extLst>
          </p:cNvPr>
          <p:cNvSpPr txBox="1"/>
          <p:nvPr/>
        </p:nvSpPr>
        <p:spPr>
          <a:xfrm>
            <a:off x="1294622" y="3429000"/>
            <a:ext cx="9799476" cy="1816266"/>
          </a:xfrm>
          <a:prstGeom prst="rect">
            <a:avLst/>
          </a:prstGeom>
          <a:noFill/>
        </p:spPr>
        <p:txBody>
          <a:bodyPr wrap="square">
            <a:spAutoFit/>
          </a:bodyPr>
          <a:lstStyle/>
          <a:p>
            <a:pPr marL="342900" indent="-342900">
              <a:buFont typeface="Arial" panose="020B0604020202020204" pitchFamily="34" charset="0"/>
              <a:buChar char="•"/>
            </a:pPr>
            <a:r>
              <a:rPr lang="en-US" dirty="0"/>
              <a:t>The platform promotes skill-based learning by aligning projects with individual capabilities and interests. It reduces confusion, saves time, and minimizes random or copied project selection. Additionally, the system improves confidence, encourages independent thinking, and enhances the overall quality of academic projects. Overall, this web-based application acts as a reliable and intelligent support system for structured and successful project development.</a:t>
            </a:r>
            <a:endParaRPr lang="en-IN" dirty="0"/>
          </a:p>
        </p:txBody>
      </p:sp>
    </p:spTree>
    <p:extLst>
      <p:ext uri="{BB962C8B-B14F-4D97-AF65-F5344CB8AC3E}">
        <p14:creationId xmlns:p14="http://schemas.microsoft.com/office/powerpoint/2010/main" val="1504814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0CFA53-CCA4-D4E2-FCC5-6726C969662F}"/>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6696FB24-3D2E-A463-EE53-519161154037}"/>
              </a:ext>
            </a:extLst>
          </p:cNvPr>
          <p:cNvSpPr txBox="1">
            <a:spLocks noGrp="1"/>
          </p:cNvSpPr>
          <p:nvPr>
            <p:ph type="title" idx="4294967295"/>
          </p:nvPr>
        </p:nvSpPr>
        <p:spPr>
          <a:xfrm>
            <a:off x="379983" y="959086"/>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dirty="0">
                <a:solidFill>
                  <a:srgbClr val="213163"/>
                </a:solidFill>
              </a:rPr>
              <a:t>Reference :</a:t>
            </a:r>
          </a:p>
        </p:txBody>
      </p:sp>
      <p:sp>
        <p:nvSpPr>
          <p:cNvPr id="5" name="TextBox 4">
            <a:extLst>
              <a:ext uri="{FF2B5EF4-FFF2-40B4-BE49-F238E27FC236}">
                <a16:creationId xmlns:a16="http://schemas.microsoft.com/office/drawing/2014/main" id="{E263B907-74A8-69DC-4FED-39B399F2CC82}"/>
              </a:ext>
            </a:extLst>
          </p:cNvPr>
          <p:cNvSpPr txBox="1"/>
          <p:nvPr/>
        </p:nvSpPr>
        <p:spPr>
          <a:xfrm>
            <a:off x="1294234" y="2094667"/>
            <a:ext cx="9603532" cy="3985706"/>
          </a:xfrm>
          <a:prstGeom prst="rect">
            <a:avLst/>
          </a:prstGeom>
          <a:noFill/>
        </p:spPr>
        <p:txBody>
          <a:bodyPr wrap="square">
            <a:spAutoFit/>
          </a:bodyPr>
          <a:lstStyle/>
          <a:p>
            <a:pPr marL="342900" indent="-342900">
              <a:buFont typeface="Arial" panose="020B0604020202020204" pitchFamily="34" charset="0"/>
              <a:buChar char="•"/>
            </a:pPr>
            <a:r>
              <a:rPr lang="en-IN" sz="2300" dirty="0">
                <a:solidFill>
                  <a:srgbClr val="000000"/>
                </a:solidFill>
                <a:latin typeface="+mj-lt"/>
                <a:hlinkClick r:id="rId4" action="ppaction://hlinkpres?slideindex=1&amp;slidetitle="/>
              </a:rPr>
              <a:t>https://www.apress.com/gp/book/9781430219361</a:t>
            </a:r>
            <a:endParaRPr lang="en-IN" sz="2300" dirty="0">
              <a:solidFill>
                <a:srgbClr val="000000"/>
              </a:solidFill>
              <a:latin typeface="+mj-lt"/>
            </a:endParaRPr>
          </a:p>
          <a:p>
            <a:pPr marL="342900" indent="-342900">
              <a:buFont typeface="Arial" panose="020B0604020202020204" pitchFamily="34" charset="0"/>
              <a:buChar char="•"/>
            </a:pPr>
            <a:endParaRPr lang="en-IN" sz="2300" dirty="0">
              <a:solidFill>
                <a:srgbClr val="000000"/>
              </a:solidFill>
              <a:latin typeface="+mj-lt"/>
              <a:hlinkClick r:id="rId4" action="ppaction://hlinkpres?slideindex=1&amp;slidetitle="/>
            </a:endParaRPr>
          </a:p>
          <a:p>
            <a:pPr marL="342900" indent="-342900">
              <a:buFont typeface="Arial" panose="020B0604020202020204" pitchFamily="34" charset="0"/>
              <a:buChar char="•"/>
            </a:pPr>
            <a:r>
              <a:rPr lang="en-IN" sz="2300" dirty="0">
                <a:solidFill>
                  <a:srgbClr val="000000"/>
                </a:solidFill>
                <a:latin typeface="+mj-lt"/>
                <a:hlinkClick r:id="rId4" action="ppaction://hlinkpres?slideindex=1&amp;slidetitle="/>
              </a:rPr>
              <a:t>https://www.twoscoopspress.com/products/two-scoops-of-django-3-x</a:t>
            </a:r>
            <a:endParaRPr lang="en-IN" sz="2300" dirty="0">
              <a:solidFill>
                <a:srgbClr val="000000"/>
              </a:solidFill>
              <a:latin typeface="+mj-lt"/>
            </a:endParaRPr>
          </a:p>
          <a:p>
            <a:pPr marL="342900" indent="-342900">
              <a:buFont typeface="Arial" panose="020B0604020202020204" pitchFamily="34" charset="0"/>
              <a:buChar char="•"/>
            </a:pPr>
            <a:endParaRPr lang="en-IN" sz="2300" dirty="0">
              <a:solidFill>
                <a:srgbClr val="000000"/>
              </a:solidFill>
              <a:latin typeface="+mj-lt"/>
            </a:endParaRPr>
          </a:p>
          <a:p>
            <a:pPr marL="342900" indent="-342900">
              <a:buFont typeface="Arial" panose="020B0604020202020204" pitchFamily="34" charset="0"/>
              <a:buChar char="•"/>
            </a:pPr>
            <a:endParaRPr lang="en-IN" sz="2300" dirty="0">
              <a:solidFill>
                <a:srgbClr val="000000"/>
              </a:solidFill>
              <a:latin typeface="+mj-lt"/>
              <a:hlinkClick r:id="rId4" action="ppaction://hlinkpres?slideindex=1&amp;slidetitle="/>
            </a:endParaRPr>
          </a:p>
          <a:p>
            <a:pPr marL="342900" indent="-342900">
              <a:buFont typeface="Arial" panose="020B0604020202020204" pitchFamily="34" charset="0"/>
              <a:buChar char="•"/>
            </a:pPr>
            <a:endParaRPr lang="en-IN" sz="2300" dirty="0">
              <a:latin typeface="+mj-lt"/>
              <a:hlinkClick r:id="rId4" action="ppaction://hlinkpres?slideindex=1&amp;slidetitle="/>
            </a:endParaRPr>
          </a:p>
          <a:p>
            <a:pPr marL="342900" indent="-342900">
              <a:buFont typeface="Arial" panose="020B0604020202020204" pitchFamily="34" charset="0"/>
              <a:buChar char="•"/>
            </a:pPr>
            <a:r>
              <a:rPr lang="en-IN" sz="2300" dirty="0">
                <a:solidFill>
                  <a:srgbClr val="000000"/>
                </a:solidFill>
                <a:latin typeface="+mj-lt"/>
                <a:hlinkClick r:id="rId4" action="ppaction://hlinkpres?slideindex=1&amp;slidetitle="/>
              </a:rPr>
              <a:t>https://docs.djangoproject.com</a:t>
            </a:r>
            <a:endParaRPr lang="en-IN" sz="2300" dirty="0">
              <a:solidFill>
                <a:srgbClr val="000000"/>
              </a:solidFill>
              <a:latin typeface="+mj-lt"/>
            </a:endParaRPr>
          </a:p>
          <a:p>
            <a:pPr marL="342900" indent="-342900">
              <a:buFont typeface="Arial" panose="020B0604020202020204" pitchFamily="34" charset="0"/>
              <a:buChar char="•"/>
            </a:pPr>
            <a:endParaRPr lang="en-IN" sz="2300" dirty="0">
              <a:solidFill>
                <a:srgbClr val="000000"/>
              </a:solidFill>
              <a:latin typeface="+mj-lt"/>
            </a:endParaRPr>
          </a:p>
          <a:p>
            <a:pPr marL="342900" indent="-342900">
              <a:buFont typeface="Arial" panose="020B0604020202020204" pitchFamily="34" charset="0"/>
              <a:buChar char="•"/>
            </a:pPr>
            <a:r>
              <a:rPr lang="en-IN" sz="2300" dirty="0">
                <a:solidFill>
                  <a:srgbClr val="000000"/>
                </a:solidFill>
                <a:latin typeface="+mj-lt"/>
                <a:hlinkClick r:id="rId4" action="ppaction://hlinkpres?slideindex=1&amp;slidetitle="/>
              </a:rPr>
              <a:t>https://developer.mozilla.org</a:t>
            </a:r>
            <a:endParaRPr lang="en-IN" sz="2300" dirty="0">
              <a:solidFill>
                <a:srgbClr val="000000"/>
              </a:solidFill>
              <a:latin typeface="+mj-lt"/>
            </a:endParaRPr>
          </a:p>
          <a:p>
            <a:pPr marL="342900" indent="-342900">
              <a:buFont typeface="Arial" panose="020B0604020202020204" pitchFamily="34" charset="0"/>
              <a:buChar char="•"/>
            </a:pPr>
            <a:endParaRPr lang="en-IN" sz="2300" dirty="0">
              <a:solidFill>
                <a:srgbClr val="000000"/>
              </a:solidFill>
              <a:latin typeface="+mj-lt"/>
            </a:endParaRPr>
          </a:p>
          <a:p>
            <a:pPr marL="342900" indent="-342900">
              <a:buFont typeface="Arial" panose="020B0604020202020204" pitchFamily="34" charset="0"/>
              <a:buChar char="•"/>
            </a:pPr>
            <a:r>
              <a:rPr lang="en-IN" sz="2300" dirty="0">
                <a:solidFill>
                  <a:srgbClr val="000000"/>
                </a:solidFill>
                <a:latin typeface="+mj-lt"/>
                <a:hlinkClick r:id="rId4" action="ppaction://hlinkpres?slideindex=1&amp;slidetitle="/>
              </a:rPr>
              <a:t>https://developer.mozilla.org/en-US/docs/Web</a:t>
            </a:r>
            <a:endParaRPr lang="en-IN" sz="2300" dirty="0">
              <a:solidFill>
                <a:srgbClr val="000000"/>
              </a:solidFill>
              <a:latin typeface="+mj-lt"/>
            </a:endParaRPr>
          </a:p>
        </p:txBody>
      </p:sp>
      <p:sp>
        <p:nvSpPr>
          <p:cNvPr id="6" name="TextBox 5">
            <a:extLst>
              <a:ext uri="{FF2B5EF4-FFF2-40B4-BE49-F238E27FC236}">
                <a16:creationId xmlns:a16="http://schemas.microsoft.com/office/drawing/2014/main" id="{73C72A7F-9C8C-AD56-1B86-2E90B2F6C57F}"/>
              </a:ext>
            </a:extLst>
          </p:cNvPr>
          <p:cNvSpPr txBox="1"/>
          <p:nvPr/>
        </p:nvSpPr>
        <p:spPr>
          <a:xfrm>
            <a:off x="716125" y="1703639"/>
            <a:ext cx="1035861" cy="400110"/>
          </a:xfrm>
          <a:prstGeom prst="rect">
            <a:avLst/>
          </a:prstGeom>
          <a:noFill/>
        </p:spPr>
        <p:txBody>
          <a:bodyPr wrap="none" rtlCol="0">
            <a:spAutoFit/>
          </a:bodyPr>
          <a:lstStyle/>
          <a:p>
            <a:r>
              <a:rPr lang="en-IN" sz="2000" b="1" dirty="0">
                <a:solidFill>
                  <a:srgbClr val="023558"/>
                </a:solidFill>
              </a:rPr>
              <a:t>Books</a:t>
            </a:r>
            <a:r>
              <a:rPr lang="en-IN" dirty="0"/>
              <a:t>:</a:t>
            </a:r>
          </a:p>
        </p:txBody>
      </p:sp>
      <p:sp>
        <p:nvSpPr>
          <p:cNvPr id="7" name="TextBox 6">
            <a:extLst>
              <a:ext uri="{FF2B5EF4-FFF2-40B4-BE49-F238E27FC236}">
                <a16:creationId xmlns:a16="http://schemas.microsoft.com/office/drawing/2014/main" id="{765445B0-FD6E-1DFA-1173-128B61AEF187}"/>
              </a:ext>
            </a:extLst>
          </p:cNvPr>
          <p:cNvSpPr txBox="1"/>
          <p:nvPr/>
        </p:nvSpPr>
        <p:spPr>
          <a:xfrm>
            <a:off x="716125" y="3429000"/>
            <a:ext cx="2358338" cy="400110"/>
          </a:xfrm>
          <a:prstGeom prst="rect">
            <a:avLst/>
          </a:prstGeom>
          <a:noFill/>
        </p:spPr>
        <p:txBody>
          <a:bodyPr wrap="none" rtlCol="0">
            <a:spAutoFit/>
          </a:bodyPr>
          <a:lstStyle/>
          <a:p>
            <a:r>
              <a:rPr lang="en-IN" sz="2000" b="1" dirty="0">
                <a:solidFill>
                  <a:srgbClr val="023558"/>
                </a:solidFill>
              </a:rPr>
              <a:t>Online Reference</a:t>
            </a:r>
            <a:r>
              <a:rPr lang="en-IN" dirty="0"/>
              <a:t>:</a:t>
            </a:r>
          </a:p>
        </p:txBody>
      </p:sp>
    </p:spTree>
    <p:custDataLst>
      <p:tags r:id="rId1"/>
    </p:custDataLst>
    <p:extLst>
      <p:ext uri="{BB962C8B-B14F-4D97-AF65-F5344CB8AC3E}">
        <p14:creationId xmlns:p14="http://schemas.microsoft.com/office/powerpoint/2010/main" val="4077497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lue Paper Speech Banner With Word Thank You On White Background Stock  Illustration - Download Image Now - iStock">
            <a:extLst>
              <a:ext uri="{FF2B5EF4-FFF2-40B4-BE49-F238E27FC236}">
                <a16:creationId xmlns:a16="http://schemas.microsoft.com/office/drawing/2014/main" id="{FB8C9F5C-79BA-6CD0-A34F-E4278FCD1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829" y="1681163"/>
            <a:ext cx="6136821"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111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3A782A-5355-03DB-CA26-A3A3D607DA31}"/>
              </a:ext>
            </a:extLst>
          </p:cNvPr>
          <p:cNvGrpSpPr/>
          <p:nvPr/>
        </p:nvGrpSpPr>
        <p:grpSpPr>
          <a:xfrm>
            <a:off x="1894840" y="1516840"/>
            <a:ext cx="8402320" cy="4033672"/>
            <a:chOff x="2159836" y="1516840"/>
            <a:chExt cx="8402320" cy="4033672"/>
          </a:xfrm>
        </p:grpSpPr>
        <p:grpSp>
          <p:nvGrpSpPr>
            <p:cNvPr id="5" name="Group 4">
              <a:extLst>
                <a:ext uri="{FF2B5EF4-FFF2-40B4-BE49-F238E27FC236}">
                  <a16:creationId xmlns:a16="http://schemas.microsoft.com/office/drawing/2014/main"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dirty="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id="{F314EBF8-9802-CF1D-801E-63C18C220613}"/>
              </a:ext>
            </a:extLst>
          </p:cNvPr>
          <p:cNvPicPr>
            <a:picLocks noChangeAspect="1"/>
          </p:cNvPicPr>
          <p:nvPr/>
        </p:nvPicPr>
        <p:blipFill>
          <a:blip r:embed="rId4"/>
          <a:srcRect l="9820" t="30090" r="9640" b="30270"/>
          <a:stretch>
            <a:fillRect/>
          </a:stretch>
        </p:blipFill>
        <p:spPr>
          <a:xfrm>
            <a:off x="192761" y="1277505"/>
            <a:ext cx="11657187" cy="4302989"/>
          </a:xfrm>
          <a:prstGeom prst="rect">
            <a:avLst/>
          </a:prstGeom>
        </p:spPr>
      </p:pic>
      <p:sp>
        <p:nvSpPr>
          <p:cNvPr id="13" name="TextBox 12">
            <a:extLst>
              <a:ext uri="{FF2B5EF4-FFF2-40B4-BE49-F238E27FC236}">
                <a16:creationId xmlns:a16="http://schemas.microsoft.com/office/drawing/2014/main" id="{AD7940F8-47B2-3605-4FFD-62224135AD9A}"/>
              </a:ext>
            </a:extLst>
          </p:cNvPr>
          <p:cNvSpPr txBox="1"/>
          <p:nvPr/>
        </p:nvSpPr>
        <p:spPr>
          <a:xfrm>
            <a:off x="5329470" y="2773970"/>
            <a:ext cx="2264554" cy="369332"/>
          </a:xfrm>
          <a:prstGeom prst="rect">
            <a:avLst/>
          </a:prstGeom>
          <a:noFill/>
        </p:spPr>
        <p:txBody>
          <a:bodyPr wrap="square" rtlCol="0">
            <a:spAutoFit/>
          </a:bodyPr>
          <a:lstStyle/>
          <a:p>
            <a:pPr algn="ctr"/>
            <a:r>
              <a:rPr lang="en-US" sz="1800" b="1" dirty="0">
                <a:solidFill>
                  <a:srgbClr val="D5E3FF"/>
                </a:solidFill>
              </a:rPr>
              <a:t>Project Title</a:t>
            </a:r>
          </a:p>
        </p:txBody>
      </p:sp>
      <p:sp>
        <p:nvSpPr>
          <p:cNvPr id="2" name="TextBox 1">
            <a:extLst>
              <a:ext uri="{FF2B5EF4-FFF2-40B4-BE49-F238E27FC236}">
                <a16:creationId xmlns:a16="http://schemas.microsoft.com/office/drawing/2014/main" id="{A3436700-815F-26AC-15D1-2E8EFF3B4840}"/>
              </a:ext>
            </a:extLst>
          </p:cNvPr>
          <p:cNvSpPr txBox="1"/>
          <p:nvPr/>
        </p:nvSpPr>
        <p:spPr>
          <a:xfrm>
            <a:off x="3256383" y="3239172"/>
            <a:ext cx="6410729" cy="379656"/>
          </a:xfrm>
          <a:prstGeom prst="rect">
            <a:avLst/>
          </a:prstGeom>
          <a:noFill/>
        </p:spPr>
        <p:txBody>
          <a:bodyPr wrap="none" rtlCol="0">
            <a:spAutoFit/>
          </a:bodyPr>
          <a:lstStyle/>
          <a:p>
            <a:r>
              <a:rPr lang="en-IN" dirty="0">
                <a:solidFill>
                  <a:srgbClr val="D5E3FF"/>
                </a:solidFill>
              </a:rPr>
              <a:t>PROJECT IDEA SUGGESTION SYSTEM - </a:t>
            </a:r>
            <a:r>
              <a:rPr lang="en-IN" dirty="0" err="1">
                <a:solidFill>
                  <a:srgbClr val="D5E3FF"/>
                </a:solidFill>
              </a:rPr>
              <a:t>itactuallyworks</a:t>
            </a:r>
            <a:endParaRPr lang="en-IN" dirty="0">
              <a:solidFill>
                <a:srgbClr val="D5E3FF"/>
              </a:solidFill>
            </a:endParaRPr>
          </a:p>
        </p:txBody>
      </p:sp>
    </p:spTree>
    <p:custDataLst>
      <p:tags r:id="rId1"/>
    </p:custDataLst>
    <p:extLst>
      <p:ext uri="{BB962C8B-B14F-4D97-AF65-F5344CB8AC3E}">
        <p14:creationId xmlns:p14="http://schemas.microsoft.com/office/powerpoint/2010/main" val="378113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86676" y="877358"/>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dirty="0">
                <a:solidFill>
                  <a:srgbClr val="213163"/>
                </a:solidFill>
              </a:rPr>
              <a:t>Table of Contents:</a:t>
            </a: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640287" y="1307042"/>
            <a:ext cx="6644296" cy="304255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spcBef>
                <a:spcPts val="800"/>
              </a:spcBef>
              <a:buClr>
                <a:srgbClr val="213163"/>
              </a:buClr>
              <a:buFont typeface="Arial" panose="020B0604020202020204" pitchFamily="34" charset="0"/>
              <a:buChar char="•"/>
            </a:pPr>
            <a:r>
              <a:rPr lang="en-US" sz="1900" dirty="0"/>
              <a:t>Problem Statement</a:t>
            </a:r>
          </a:p>
          <a:p>
            <a:pPr marL="571500" indent="-571500">
              <a:spcBef>
                <a:spcPts val="800"/>
              </a:spcBef>
              <a:buClr>
                <a:srgbClr val="213163"/>
              </a:buClr>
              <a:buFont typeface="Arial" panose="020B0604020202020204" pitchFamily="34" charset="0"/>
              <a:buChar char="•"/>
            </a:pPr>
            <a:r>
              <a:rPr lang="en-US" sz="1900" dirty="0"/>
              <a:t>Existing System</a:t>
            </a:r>
          </a:p>
          <a:p>
            <a:pPr marL="571500" indent="-571500">
              <a:spcBef>
                <a:spcPts val="800"/>
              </a:spcBef>
              <a:buClr>
                <a:srgbClr val="213163"/>
              </a:buClr>
              <a:buFont typeface="Arial" panose="020B0604020202020204" pitchFamily="34" charset="0"/>
              <a:buChar char="•"/>
            </a:pPr>
            <a:r>
              <a:rPr lang="en-US" sz="1900" dirty="0"/>
              <a:t>Objectives of Our Solution</a:t>
            </a:r>
          </a:p>
          <a:p>
            <a:pPr marL="571500" indent="-571500">
              <a:spcBef>
                <a:spcPts val="800"/>
              </a:spcBef>
              <a:buClr>
                <a:srgbClr val="213163"/>
              </a:buClr>
              <a:buFont typeface="Arial" panose="020B0604020202020204" pitchFamily="34" charset="0"/>
              <a:buChar char="•"/>
            </a:pPr>
            <a:r>
              <a:rPr lang="en-US" sz="1900" dirty="0"/>
              <a:t>Introduction</a:t>
            </a:r>
          </a:p>
          <a:p>
            <a:pPr marL="571500" indent="-571500">
              <a:spcBef>
                <a:spcPts val="800"/>
              </a:spcBef>
              <a:buClr>
                <a:srgbClr val="213163"/>
              </a:buClr>
              <a:buFont typeface="Arial" panose="020B0604020202020204" pitchFamily="34" charset="0"/>
              <a:buChar char="•"/>
            </a:pPr>
            <a:r>
              <a:rPr lang="en-US" sz="1900" dirty="0"/>
              <a:t>Requirements</a:t>
            </a:r>
          </a:p>
          <a:p>
            <a:pPr marL="571500" indent="-571500">
              <a:spcBef>
                <a:spcPts val="800"/>
              </a:spcBef>
              <a:buClr>
                <a:srgbClr val="213163"/>
              </a:buClr>
              <a:buFont typeface="Arial" panose="020B0604020202020204" pitchFamily="34" charset="0"/>
              <a:buChar char="•"/>
            </a:pPr>
            <a:r>
              <a:rPr lang="en-US" sz="1900" dirty="0"/>
              <a:t>Modules</a:t>
            </a:r>
          </a:p>
          <a:p>
            <a:pPr marL="571500" indent="-571500">
              <a:spcBef>
                <a:spcPts val="800"/>
              </a:spcBef>
              <a:buClr>
                <a:srgbClr val="213163"/>
              </a:buClr>
              <a:buFont typeface="Arial" panose="020B0604020202020204" pitchFamily="34" charset="0"/>
              <a:buChar char="•"/>
            </a:pPr>
            <a:r>
              <a:rPr lang="en-US" sz="1900" dirty="0"/>
              <a:t>Home page</a:t>
            </a:r>
          </a:p>
          <a:p>
            <a:pPr marL="571500" indent="-571500">
              <a:spcBef>
                <a:spcPts val="800"/>
              </a:spcBef>
              <a:buClr>
                <a:srgbClr val="213163"/>
              </a:buClr>
              <a:buFont typeface="Arial" panose="020B0604020202020204" pitchFamily="34" charset="0"/>
              <a:buChar char="•"/>
            </a:pPr>
            <a:r>
              <a:rPr lang="en-US" sz="1900" dirty="0"/>
              <a:t>Login Page</a:t>
            </a:r>
          </a:p>
          <a:p>
            <a:pPr marL="571500" indent="-571500">
              <a:spcBef>
                <a:spcPts val="800"/>
              </a:spcBef>
              <a:buClr>
                <a:srgbClr val="213163"/>
              </a:buClr>
              <a:buFont typeface="Arial" panose="020B0604020202020204" pitchFamily="34" charset="0"/>
              <a:buChar char="•"/>
            </a:pPr>
            <a:r>
              <a:rPr lang="en-US" sz="1900" dirty="0"/>
              <a:t>Dashboard</a:t>
            </a:r>
          </a:p>
          <a:p>
            <a:pPr marL="571500" indent="-571500">
              <a:spcBef>
                <a:spcPts val="800"/>
              </a:spcBef>
              <a:buClr>
                <a:srgbClr val="213163"/>
              </a:buClr>
              <a:buFont typeface="Arial" panose="020B0604020202020204" pitchFamily="34" charset="0"/>
              <a:buChar char="•"/>
            </a:pPr>
            <a:r>
              <a:rPr lang="en-US" sz="1900" dirty="0"/>
              <a:t>Future Enhancement</a:t>
            </a:r>
          </a:p>
          <a:p>
            <a:pPr marL="571500" indent="-571500">
              <a:spcBef>
                <a:spcPts val="800"/>
              </a:spcBef>
              <a:buClr>
                <a:srgbClr val="213163"/>
              </a:buClr>
              <a:buFont typeface="Arial" panose="020B0604020202020204" pitchFamily="34" charset="0"/>
              <a:buChar char="•"/>
            </a:pPr>
            <a:r>
              <a:rPr lang="en-US" sz="1900" dirty="0"/>
              <a:t>Conclusion</a:t>
            </a:r>
          </a:p>
          <a:p>
            <a:pPr marL="571500" indent="-571500">
              <a:spcBef>
                <a:spcPts val="800"/>
              </a:spcBef>
              <a:buClr>
                <a:srgbClr val="213163"/>
              </a:buClr>
              <a:buFont typeface="Arial" panose="020B0604020202020204" pitchFamily="34" charset="0"/>
              <a:buChar char="•"/>
            </a:pPr>
            <a:r>
              <a:rPr lang="en-US" sz="1900" dirty="0"/>
              <a:t>Reference</a:t>
            </a:r>
          </a:p>
        </p:txBody>
      </p:sp>
      <p:pic>
        <p:nvPicPr>
          <p:cNvPr id="3" name="Picture 2" descr="A light bulb with a black background&#10;&#10;Description automatically generated">
            <a:extLst>
              <a:ext uri="{FF2B5EF4-FFF2-40B4-BE49-F238E27FC236}">
                <a16:creationId xmlns:a16="http://schemas.microsoft.com/office/drawing/2014/main" id="{C3BD9B49-6271-C92D-48CE-5039440C29E5}"/>
              </a:ext>
            </a:extLst>
          </p:cNvPr>
          <p:cNvPicPr>
            <a:picLocks noChangeAspect="1"/>
          </p:cNvPicPr>
          <p:nvPr/>
        </p:nvPicPr>
        <p:blipFill rotWithShape="1">
          <a:blip r:embed="rId4"/>
          <a:srcRect l="7117" t="5427" r="7295" b="7474"/>
          <a:stretch/>
        </p:blipFill>
        <p:spPr>
          <a:xfrm>
            <a:off x="7112000" y="1092200"/>
            <a:ext cx="4551680" cy="4632115"/>
          </a:xfrm>
          <a:prstGeom prst="rect">
            <a:avLst/>
          </a:prstGeom>
        </p:spPr>
      </p:pic>
    </p:spTree>
    <p:custDataLst>
      <p:tags r:id="rId1"/>
    </p:custDataLst>
    <p:extLst>
      <p:ext uri="{BB962C8B-B14F-4D97-AF65-F5344CB8AC3E}">
        <p14:creationId xmlns:p14="http://schemas.microsoft.com/office/powerpoint/2010/main" val="3042168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5FF2F38-51BB-3F9C-89B0-2467CA66651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2D0545-CF03-AB6F-DA6D-7D852182BAA3}"/>
              </a:ext>
            </a:extLst>
          </p:cNvPr>
          <p:cNvSpPr txBox="1"/>
          <p:nvPr/>
        </p:nvSpPr>
        <p:spPr>
          <a:xfrm>
            <a:off x="720510" y="1275982"/>
            <a:ext cx="9004040" cy="2436693"/>
          </a:xfrm>
          <a:prstGeom prst="rect">
            <a:avLst/>
          </a:prstGeom>
          <a:noFill/>
        </p:spPr>
        <p:txBody>
          <a:bodyPr wrap="square">
            <a:spAutoFit/>
          </a:bodyPr>
          <a:lstStyle/>
          <a:p>
            <a:pPr>
              <a:buNone/>
            </a:pPr>
            <a:endParaRPr lang="en-US" sz="2000" b="1" dirty="0">
              <a:solidFill>
                <a:srgbClr val="034977"/>
              </a:solidFill>
            </a:endParaRPr>
          </a:p>
          <a:p>
            <a:pPr>
              <a:buFont typeface="Arial" panose="020B0604020202020204" pitchFamily="34" charset="0"/>
              <a:buChar char="•"/>
            </a:pPr>
            <a:r>
              <a:rPr lang="en-US" dirty="0"/>
              <a:t> </a:t>
            </a:r>
            <a:r>
              <a:rPr lang="en-US" sz="1900" dirty="0"/>
              <a:t>Difficulty in choosing appropriate projects</a:t>
            </a:r>
          </a:p>
          <a:p>
            <a:pPr>
              <a:buFont typeface="Arial" panose="020B0604020202020204" pitchFamily="34" charset="0"/>
              <a:buChar char="•"/>
            </a:pPr>
            <a:r>
              <a:rPr lang="en-US" sz="1900" dirty="0"/>
              <a:t> Lack of personalized guidance</a:t>
            </a:r>
          </a:p>
          <a:p>
            <a:pPr>
              <a:buFont typeface="Arial" panose="020B0604020202020204" pitchFamily="34" charset="0"/>
              <a:buChar char="•"/>
            </a:pPr>
            <a:r>
              <a:rPr lang="en-US" sz="1900" dirty="0"/>
              <a:t> Random or copied project selection</a:t>
            </a:r>
          </a:p>
          <a:p>
            <a:pPr>
              <a:buFont typeface="Arial" panose="020B0604020202020204" pitchFamily="34" charset="0"/>
              <a:buChar char="•"/>
            </a:pPr>
            <a:r>
              <a:rPr lang="en-US" sz="1900" dirty="0"/>
              <a:t> No structured development roadmap</a:t>
            </a:r>
          </a:p>
          <a:p>
            <a:pPr>
              <a:buFont typeface="Arial" panose="020B0604020202020204" pitchFamily="34" charset="0"/>
              <a:buChar char="•"/>
            </a:pPr>
            <a:r>
              <a:rPr lang="en-US" sz="1900" dirty="0"/>
              <a:t> Mismatch between skills and project complexity</a:t>
            </a:r>
          </a:p>
          <a:p>
            <a:endParaRPr lang="en-US" b="1" dirty="0">
              <a:solidFill>
                <a:srgbClr val="034977"/>
              </a:solidFill>
            </a:endParaRPr>
          </a:p>
          <a:p>
            <a:endParaRPr lang="en-US" dirty="0"/>
          </a:p>
        </p:txBody>
      </p:sp>
      <p:sp>
        <p:nvSpPr>
          <p:cNvPr id="2" name="TextBox 1">
            <a:extLst>
              <a:ext uri="{FF2B5EF4-FFF2-40B4-BE49-F238E27FC236}">
                <a16:creationId xmlns:a16="http://schemas.microsoft.com/office/drawing/2014/main" id="{CD226C1E-8F73-756A-3424-E10DFCB82B0C}"/>
              </a:ext>
            </a:extLst>
          </p:cNvPr>
          <p:cNvSpPr txBox="1"/>
          <p:nvPr/>
        </p:nvSpPr>
        <p:spPr>
          <a:xfrm>
            <a:off x="483132" y="1091193"/>
            <a:ext cx="2605200" cy="687432"/>
          </a:xfrm>
          <a:prstGeom prst="rect">
            <a:avLst/>
          </a:prstGeom>
          <a:noFill/>
        </p:spPr>
        <p:txBody>
          <a:bodyPr wrap="none" rtlCol="0">
            <a:spAutoFit/>
          </a:bodyPr>
          <a:lstStyle/>
          <a:p>
            <a:r>
              <a:rPr lang="en-US" sz="2000" b="1" dirty="0">
                <a:solidFill>
                  <a:srgbClr val="023558"/>
                </a:solidFill>
              </a:rPr>
              <a:t>Problem Statement:</a:t>
            </a:r>
          </a:p>
          <a:p>
            <a:endParaRPr lang="en-IN" dirty="0"/>
          </a:p>
        </p:txBody>
      </p:sp>
      <p:sp>
        <p:nvSpPr>
          <p:cNvPr id="4" name="TextBox 3">
            <a:extLst>
              <a:ext uri="{FF2B5EF4-FFF2-40B4-BE49-F238E27FC236}">
                <a16:creationId xmlns:a16="http://schemas.microsoft.com/office/drawing/2014/main" id="{52CC4B60-E5E0-642E-D854-318BF228A0B6}"/>
              </a:ext>
            </a:extLst>
          </p:cNvPr>
          <p:cNvSpPr txBox="1"/>
          <p:nvPr/>
        </p:nvSpPr>
        <p:spPr>
          <a:xfrm>
            <a:off x="483132" y="3312565"/>
            <a:ext cx="2249334" cy="400110"/>
          </a:xfrm>
          <a:prstGeom prst="rect">
            <a:avLst/>
          </a:prstGeom>
          <a:noFill/>
        </p:spPr>
        <p:txBody>
          <a:bodyPr wrap="none" rtlCol="0">
            <a:spAutoFit/>
          </a:bodyPr>
          <a:lstStyle/>
          <a:p>
            <a:r>
              <a:rPr lang="en-IN" sz="2000" b="1" dirty="0">
                <a:solidFill>
                  <a:srgbClr val="023558"/>
                </a:solidFill>
              </a:rPr>
              <a:t>Existing System:</a:t>
            </a:r>
          </a:p>
        </p:txBody>
      </p:sp>
      <p:sp>
        <p:nvSpPr>
          <p:cNvPr id="5" name="TextBox 4">
            <a:extLst>
              <a:ext uri="{FF2B5EF4-FFF2-40B4-BE49-F238E27FC236}">
                <a16:creationId xmlns:a16="http://schemas.microsoft.com/office/drawing/2014/main" id="{6A4C7B21-F87D-C530-ECEE-42CB2FDFD7E8}"/>
              </a:ext>
            </a:extLst>
          </p:cNvPr>
          <p:cNvSpPr txBox="1"/>
          <p:nvPr/>
        </p:nvSpPr>
        <p:spPr>
          <a:xfrm>
            <a:off x="720510" y="3872137"/>
            <a:ext cx="10650505" cy="1554272"/>
          </a:xfrm>
          <a:prstGeom prst="rect">
            <a:avLst/>
          </a:prstGeom>
          <a:noFill/>
        </p:spPr>
        <p:txBody>
          <a:bodyPr wrap="square" rtlCol="0">
            <a:spAutoFit/>
          </a:bodyPr>
          <a:lstStyle/>
          <a:p>
            <a:pPr marL="342900" indent="-342900">
              <a:buFont typeface="Arial" panose="020B0604020202020204" pitchFamily="34" charset="0"/>
              <a:buChar char="•"/>
            </a:pPr>
            <a:r>
              <a:rPr lang="en-US" sz="1900" dirty="0"/>
              <a:t>Students search for project ideas manually using multiple websites.</a:t>
            </a:r>
          </a:p>
          <a:p>
            <a:pPr marL="342900" indent="-342900">
              <a:buFont typeface="Arial" panose="020B0604020202020204" pitchFamily="34" charset="0"/>
              <a:buChar char="•"/>
            </a:pPr>
            <a:r>
              <a:rPr lang="en-US" sz="1900" dirty="0"/>
              <a:t>There is no centralized system for organized project title suggestions.</a:t>
            </a:r>
          </a:p>
          <a:p>
            <a:pPr marL="342900" indent="-342900">
              <a:buFont typeface="Arial" panose="020B0604020202020204" pitchFamily="34" charset="0"/>
              <a:buChar char="•"/>
            </a:pPr>
            <a:r>
              <a:rPr lang="en-US" sz="1900" dirty="0"/>
              <a:t>Students face confusion while selecting suitable domains and technologies.</a:t>
            </a:r>
          </a:p>
          <a:p>
            <a:pPr marL="342900" indent="-342900">
              <a:buFont typeface="Arial" panose="020B0604020202020204" pitchFamily="34" charset="0"/>
              <a:buChar char="•"/>
            </a:pPr>
            <a:r>
              <a:rPr lang="en-US" sz="1900" dirty="0"/>
              <a:t>Existing sources provide limited guidance and lack structured recommendations.</a:t>
            </a:r>
          </a:p>
          <a:p>
            <a:pPr marL="342900" indent="-342900">
              <a:buFont typeface="Arial" panose="020B0604020202020204" pitchFamily="34" charset="0"/>
              <a:buChar char="•"/>
            </a:pPr>
            <a:r>
              <a:rPr lang="en-US" sz="1900" dirty="0"/>
              <a:t>Finding innovative and relevant project ideas is time‑consuming and difficult</a:t>
            </a:r>
            <a:endParaRPr lang="en-IN" sz="1900" dirty="0"/>
          </a:p>
        </p:txBody>
      </p:sp>
    </p:spTree>
    <p:custDataLst>
      <p:tags r:id="rId1"/>
    </p:custDataLst>
    <p:extLst>
      <p:ext uri="{BB962C8B-B14F-4D97-AF65-F5344CB8AC3E}">
        <p14:creationId xmlns:p14="http://schemas.microsoft.com/office/powerpoint/2010/main" val="7360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58DBC-94E3-AD04-23FC-9A75E1DDABC7}"/>
              </a:ext>
            </a:extLst>
          </p:cNvPr>
          <p:cNvSpPr txBox="1"/>
          <p:nvPr/>
        </p:nvSpPr>
        <p:spPr>
          <a:xfrm>
            <a:off x="830424" y="1063690"/>
            <a:ext cx="3499676" cy="687432"/>
          </a:xfrm>
          <a:prstGeom prst="rect">
            <a:avLst/>
          </a:prstGeom>
          <a:noFill/>
        </p:spPr>
        <p:txBody>
          <a:bodyPr wrap="none" rtlCol="0">
            <a:spAutoFit/>
          </a:bodyPr>
          <a:lstStyle/>
          <a:p>
            <a:r>
              <a:rPr lang="en-US" sz="2000" b="1" dirty="0">
                <a:solidFill>
                  <a:srgbClr val="023558"/>
                </a:solidFill>
              </a:rPr>
              <a:t>Objectives of Our Solution:</a:t>
            </a:r>
          </a:p>
          <a:p>
            <a:endParaRPr lang="en-IN" dirty="0"/>
          </a:p>
        </p:txBody>
      </p:sp>
      <p:sp>
        <p:nvSpPr>
          <p:cNvPr id="7" name="TextBox 6">
            <a:extLst>
              <a:ext uri="{FF2B5EF4-FFF2-40B4-BE49-F238E27FC236}">
                <a16:creationId xmlns:a16="http://schemas.microsoft.com/office/drawing/2014/main" id="{D402D044-D3C9-04D0-74E8-82D0480ABA02}"/>
              </a:ext>
            </a:extLst>
          </p:cNvPr>
          <p:cNvSpPr txBox="1"/>
          <p:nvPr/>
        </p:nvSpPr>
        <p:spPr>
          <a:xfrm>
            <a:off x="1369268" y="1658900"/>
            <a:ext cx="9752822" cy="3893374"/>
          </a:xfrm>
          <a:prstGeom prst="rect">
            <a:avLst/>
          </a:prstGeom>
          <a:noFill/>
        </p:spPr>
        <p:txBody>
          <a:bodyPr wrap="square">
            <a:spAutoFit/>
          </a:bodyPr>
          <a:lstStyle/>
          <a:p>
            <a:pPr marL="342900" indent="-342900">
              <a:buFont typeface="Arial" panose="020B0604020202020204" pitchFamily="34" charset="0"/>
              <a:buChar char="•"/>
            </a:pPr>
            <a:r>
              <a:rPr lang="en-US" sz="1900" dirty="0"/>
              <a:t>The proposed system provides personalized project recommendations based on user skills, preferred domain, and experience level. It eliminates random or copied topic selection by guiding students toward relevant and meaningful projects. By matching project difficulty with student capability, it ensures proper alignment between skills and complexity. The system also supports structured development with clear steps and required technologies.</a:t>
            </a:r>
          </a:p>
          <a:p>
            <a:pPr marL="342900" indent="-342900">
              <a:buFont typeface="Arial" panose="020B0604020202020204" pitchFamily="34" charset="0"/>
              <a:buChar char="•"/>
            </a:pPr>
            <a:endParaRPr lang="en-US" sz="1900" dirty="0"/>
          </a:p>
          <a:p>
            <a:pPr marL="342900" indent="-342900">
              <a:buFont typeface="Arial" panose="020B0604020202020204" pitchFamily="34" charset="0"/>
              <a:buChar char="•"/>
            </a:pPr>
            <a:endParaRPr lang="en-US" sz="1900" dirty="0"/>
          </a:p>
          <a:p>
            <a:pPr marL="342900" indent="-342900">
              <a:buFont typeface="Arial" panose="020B0604020202020204" pitchFamily="34" charset="0"/>
              <a:buChar char="•"/>
            </a:pPr>
            <a:r>
              <a:rPr lang="en-US" sz="1900" dirty="0"/>
              <a:t>Additionally, the platform promotes skill-oriented learning and enhances technical growth. It reduces confusion and saves time during project selection. The intelligent recommendation logic improves project quality and academic performance. It also acts as a centralized platform to explore, bookmark, and track project progress efficiently.</a:t>
            </a:r>
          </a:p>
        </p:txBody>
      </p:sp>
    </p:spTree>
    <p:extLst>
      <p:ext uri="{BB962C8B-B14F-4D97-AF65-F5344CB8AC3E}">
        <p14:creationId xmlns:p14="http://schemas.microsoft.com/office/powerpoint/2010/main" val="393082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CD2F0C-FED2-F055-AA11-3CC729579EAE}"/>
              </a:ext>
            </a:extLst>
          </p:cNvPr>
          <p:cNvSpPr txBox="1"/>
          <p:nvPr/>
        </p:nvSpPr>
        <p:spPr>
          <a:xfrm>
            <a:off x="1145333" y="1119652"/>
            <a:ext cx="10219352" cy="5119415"/>
          </a:xfrm>
          <a:prstGeom prst="rect">
            <a:avLst/>
          </a:prstGeom>
          <a:noFill/>
        </p:spPr>
        <p:txBody>
          <a:bodyPr wrap="square">
            <a:spAutoFit/>
          </a:bodyPr>
          <a:lstStyle/>
          <a:p>
            <a:pPr>
              <a:buNone/>
            </a:pPr>
            <a:endParaRPr lang="en-US" dirty="0"/>
          </a:p>
          <a:p>
            <a:pPr marL="342900" indent="-342900">
              <a:buFont typeface="Arial" panose="020B0604020202020204" pitchFamily="34" charset="0"/>
              <a:buChar char="•"/>
            </a:pPr>
            <a:r>
              <a:rPr lang="en-US" sz="1900" dirty="0"/>
              <a:t>In today’s academic environment, students often struggle to select project topics that match their skills, interests, and experience level. Many students choose projects randomly or copy existing ideas without understanding their strengths. </a:t>
            </a:r>
          </a:p>
          <a:p>
            <a:pPr marL="342900" indent="-342900">
              <a:buFont typeface="Arial" panose="020B0604020202020204" pitchFamily="34" charset="0"/>
              <a:buChar char="•"/>
            </a:pPr>
            <a:endParaRPr lang="en-US" sz="1900" dirty="0"/>
          </a:p>
          <a:p>
            <a:pPr marL="342900" indent="-342900">
              <a:buFont typeface="Arial" panose="020B0604020202020204" pitchFamily="34" charset="0"/>
              <a:buChar char="•"/>
            </a:pPr>
            <a:r>
              <a:rPr lang="en-US" sz="1900" dirty="0"/>
              <a:t>Our project proposes a </a:t>
            </a:r>
            <a:r>
              <a:rPr lang="en-US" sz="1900" b="1" dirty="0"/>
              <a:t>Web-Based Personalized Project Idea Recommendation System</a:t>
            </a:r>
            <a:r>
              <a:rPr lang="en-US" sz="1900" dirty="0"/>
              <a:t> that analyzes:</a:t>
            </a:r>
          </a:p>
          <a:p>
            <a:pPr lvl="1" algn="just"/>
            <a:r>
              <a:rPr lang="en-US" sz="1900" dirty="0"/>
              <a:t>                      User skills</a:t>
            </a:r>
          </a:p>
          <a:p>
            <a:pPr lvl="1" algn="just"/>
            <a:r>
              <a:rPr lang="en-US" sz="1900" dirty="0"/>
              <a:t>                      Preferred domain</a:t>
            </a:r>
          </a:p>
          <a:p>
            <a:pPr lvl="1" algn="just"/>
            <a:r>
              <a:rPr lang="en-US" sz="1900" dirty="0"/>
              <a:t>                      Difficulty level</a:t>
            </a:r>
          </a:p>
          <a:p>
            <a:pPr lvl="1" algn="just"/>
            <a:r>
              <a:rPr lang="en-US" sz="1900" dirty="0"/>
              <a:t>                      Experience level</a:t>
            </a:r>
          </a:p>
          <a:p>
            <a:pPr marL="342900" indent="-342900">
              <a:buFont typeface="Arial" panose="020B0604020202020204" pitchFamily="34" charset="0"/>
              <a:buChar char="•"/>
            </a:pPr>
            <a:r>
              <a:rPr lang="en-US" sz="1900" dirty="0"/>
              <a:t>This ensures structured, meaningful, and skill-oriented project development.</a:t>
            </a:r>
          </a:p>
          <a:p>
            <a:pPr marL="342900" indent="-342900">
              <a:buFont typeface="Arial" panose="020B0604020202020204" pitchFamily="34" charset="0"/>
              <a:buChar char="•"/>
            </a:pPr>
            <a:endParaRPr lang="en-US" sz="1900" dirty="0"/>
          </a:p>
          <a:p>
            <a:pPr marL="342900" indent="-342900">
              <a:buFont typeface="Arial" panose="020B0604020202020204" pitchFamily="34" charset="0"/>
              <a:buChar char="•"/>
            </a:pPr>
            <a:r>
              <a:rPr lang="en-US" sz="1900" dirty="0"/>
              <a:t>To solve this issue, our Web-Based Personalized Project Idea Recommendation System analyzes user skills, preferred domain, difficulty level, and experience. It suggests suitable projects with structured guidance, required technologies, and development steps, ensuring meaningful and skill-oriented project development.</a:t>
            </a:r>
          </a:p>
        </p:txBody>
      </p:sp>
      <p:sp>
        <p:nvSpPr>
          <p:cNvPr id="5" name="TextBox 4">
            <a:extLst>
              <a:ext uri="{FF2B5EF4-FFF2-40B4-BE49-F238E27FC236}">
                <a16:creationId xmlns:a16="http://schemas.microsoft.com/office/drawing/2014/main" id="{5BDB5A46-460D-1DE3-04C8-B2D3383EE05B}"/>
              </a:ext>
            </a:extLst>
          </p:cNvPr>
          <p:cNvSpPr txBox="1"/>
          <p:nvPr/>
        </p:nvSpPr>
        <p:spPr>
          <a:xfrm>
            <a:off x="615820" y="953217"/>
            <a:ext cx="1968759" cy="687432"/>
          </a:xfrm>
          <a:prstGeom prst="rect">
            <a:avLst/>
          </a:prstGeom>
          <a:noFill/>
        </p:spPr>
        <p:txBody>
          <a:bodyPr wrap="square" rtlCol="0">
            <a:spAutoFit/>
          </a:bodyPr>
          <a:lstStyle/>
          <a:p>
            <a:r>
              <a:rPr lang="en-US" sz="2000" b="1" dirty="0">
                <a:solidFill>
                  <a:srgbClr val="023558"/>
                </a:solidFill>
              </a:rPr>
              <a:t>Introduction</a:t>
            </a:r>
            <a:r>
              <a:rPr lang="en-US" sz="1800" b="1" dirty="0">
                <a:solidFill>
                  <a:srgbClr val="023558"/>
                </a:solidFill>
              </a:rPr>
              <a:t>:</a:t>
            </a:r>
          </a:p>
          <a:p>
            <a:endParaRPr lang="en-IN" dirty="0"/>
          </a:p>
        </p:txBody>
      </p:sp>
    </p:spTree>
    <p:extLst>
      <p:ext uri="{BB962C8B-B14F-4D97-AF65-F5344CB8AC3E}">
        <p14:creationId xmlns:p14="http://schemas.microsoft.com/office/powerpoint/2010/main" val="219273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3C4C5F-F6A3-4775-A8FC-2D0DC6EEDDCB}"/>
              </a:ext>
            </a:extLst>
          </p:cNvPr>
          <p:cNvSpPr txBox="1"/>
          <p:nvPr/>
        </p:nvSpPr>
        <p:spPr>
          <a:xfrm>
            <a:off x="1024035" y="1363014"/>
            <a:ext cx="6097554" cy="5350247"/>
          </a:xfrm>
          <a:prstGeom prst="rect">
            <a:avLst/>
          </a:prstGeom>
          <a:noFill/>
        </p:spPr>
        <p:txBody>
          <a:bodyPr wrap="square">
            <a:spAutoFit/>
          </a:bodyPr>
          <a:lstStyle/>
          <a:p>
            <a:r>
              <a:rPr lang="en-US" sz="1900" b="1" dirty="0"/>
              <a:t>Hardware Requirements:</a:t>
            </a:r>
          </a:p>
          <a:p>
            <a:endParaRPr lang="en-US" sz="1900" b="1" dirty="0"/>
          </a:p>
          <a:p>
            <a:pPr marL="342900" indent="-342900">
              <a:buFont typeface="Arial" panose="020B0604020202020204" pitchFamily="34" charset="0"/>
              <a:buChar char="•"/>
            </a:pPr>
            <a:r>
              <a:rPr lang="en-US" sz="1900" dirty="0"/>
              <a:t>Processor: Intel i3 or above</a:t>
            </a:r>
          </a:p>
          <a:p>
            <a:pPr marL="342900" indent="-342900">
              <a:buFont typeface="Arial" panose="020B0604020202020204" pitchFamily="34" charset="0"/>
              <a:buChar char="•"/>
            </a:pPr>
            <a:r>
              <a:rPr lang="en-US" sz="1900" dirty="0"/>
              <a:t>RAM: Minimum 4 GB</a:t>
            </a:r>
          </a:p>
          <a:p>
            <a:pPr marL="342900" indent="-342900">
              <a:buFont typeface="Arial" panose="020B0604020202020204" pitchFamily="34" charset="0"/>
              <a:buChar char="•"/>
            </a:pPr>
            <a:r>
              <a:rPr lang="en-US" sz="1900" dirty="0"/>
              <a:t>Hard Disk: Minimum 20 GB free space</a:t>
            </a:r>
          </a:p>
          <a:p>
            <a:pPr marL="342900" indent="-342900">
              <a:buFont typeface="Arial" panose="020B0604020202020204" pitchFamily="34" charset="0"/>
              <a:buChar char="•"/>
            </a:pPr>
            <a:r>
              <a:rPr lang="en-US" sz="1900" dirty="0"/>
              <a:t>Device: Desktop / Laptop / Mobile</a:t>
            </a:r>
          </a:p>
          <a:p>
            <a:pPr marL="342900" indent="-342900">
              <a:buFont typeface="Arial" panose="020B0604020202020204" pitchFamily="34" charset="0"/>
              <a:buChar char="•"/>
            </a:pPr>
            <a:r>
              <a:rPr lang="en-US" sz="1900" dirty="0"/>
              <a:t>Internet connection required</a:t>
            </a:r>
          </a:p>
          <a:p>
            <a:endParaRPr lang="en-US" sz="1900" b="1" dirty="0"/>
          </a:p>
          <a:p>
            <a:r>
              <a:rPr lang="en-US" sz="1900" b="1" dirty="0"/>
              <a:t>Software Requirements:</a:t>
            </a:r>
          </a:p>
          <a:p>
            <a:endParaRPr lang="en-US" sz="1900" b="1" dirty="0"/>
          </a:p>
          <a:p>
            <a:pPr marL="342900" indent="-342900">
              <a:buFont typeface="Arial" panose="020B0604020202020204" pitchFamily="34" charset="0"/>
              <a:buChar char="•"/>
            </a:pPr>
            <a:r>
              <a:rPr lang="en-US" sz="1900" dirty="0"/>
              <a:t>Operating System: Windows / Linux / macOS</a:t>
            </a:r>
          </a:p>
          <a:p>
            <a:pPr marL="342900" indent="-342900">
              <a:buFont typeface="Arial" panose="020B0604020202020204" pitchFamily="34" charset="0"/>
              <a:buChar char="•"/>
            </a:pPr>
            <a:r>
              <a:rPr lang="en-US" sz="1900" dirty="0"/>
              <a:t>Frontend: HTML, CSS, JavaScript</a:t>
            </a:r>
          </a:p>
          <a:p>
            <a:pPr marL="342900" indent="-342900">
              <a:buFont typeface="Arial" panose="020B0604020202020204" pitchFamily="34" charset="0"/>
              <a:buChar char="•"/>
            </a:pPr>
            <a:r>
              <a:rPr lang="en-US" sz="1900" dirty="0"/>
              <a:t>Backend: Python 3.8 or higher</a:t>
            </a:r>
          </a:p>
          <a:p>
            <a:pPr marL="342900" indent="-342900">
              <a:buFont typeface="Arial" panose="020B0604020202020204" pitchFamily="34" charset="0"/>
              <a:buChar char="•"/>
            </a:pPr>
            <a:r>
              <a:rPr lang="en-US" sz="1900" dirty="0"/>
              <a:t>Framework: Django 5.0</a:t>
            </a:r>
          </a:p>
          <a:p>
            <a:pPr marL="342900" indent="-342900">
              <a:buFont typeface="Arial" panose="020B0604020202020204" pitchFamily="34" charset="0"/>
              <a:buChar char="•"/>
            </a:pPr>
            <a:r>
              <a:rPr lang="en-US" sz="1900" dirty="0"/>
              <a:t>Database: MySQL 8.0.45</a:t>
            </a:r>
          </a:p>
          <a:p>
            <a:pPr marL="342900" indent="-342900">
              <a:buFont typeface="Arial" panose="020B0604020202020204" pitchFamily="34" charset="0"/>
              <a:buChar char="•"/>
            </a:pPr>
            <a:r>
              <a:rPr lang="en-IN" sz="1900" dirty="0"/>
              <a:t>Code Editor: Visual Studio Code</a:t>
            </a:r>
          </a:p>
          <a:p>
            <a:pPr marL="342900" indent="-342900">
              <a:buFont typeface="Arial" panose="020B0604020202020204" pitchFamily="34" charset="0"/>
              <a:buChar char="•"/>
            </a:pPr>
            <a:r>
              <a:rPr lang="en-US" sz="1900" dirty="0"/>
              <a:t>Web Browser: Chrome / Edge / Firefox</a:t>
            </a:r>
          </a:p>
          <a:p>
            <a:pPr marL="342900" indent="-342900">
              <a:buFont typeface="Arial" panose="020B0604020202020204" pitchFamily="34" charset="0"/>
              <a:buChar char="•"/>
            </a:pPr>
            <a:endParaRPr lang="en-IN" dirty="0"/>
          </a:p>
        </p:txBody>
      </p:sp>
      <p:sp>
        <p:nvSpPr>
          <p:cNvPr id="6" name="TextBox 5">
            <a:extLst>
              <a:ext uri="{FF2B5EF4-FFF2-40B4-BE49-F238E27FC236}">
                <a16:creationId xmlns:a16="http://schemas.microsoft.com/office/drawing/2014/main" id="{8ADFD7E0-2703-54E9-823C-A4718AB883E5}"/>
              </a:ext>
            </a:extLst>
          </p:cNvPr>
          <p:cNvSpPr txBox="1"/>
          <p:nvPr/>
        </p:nvSpPr>
        <p:spPr>
          <a:xfrm>
            <a:off x="464199" y="948536"/>
            <a:ext cx="6097554" cy="400110"/>
          </a:xfrm>
          <a:prstGeom prst="rect">
            <a:avLst/>
          </a:prstGeom>
          <a:noFill/>
        </p:spPr>
        <p:txBody>
          <a:bodyPr wrap="square">
            <a:spAutoFit/>
          </a:bodyPr>
          <a:lstStyle/>
          <a:p>
            <a:r>
              <a:rPr lang="en-IN" sz="2000" b="1" dirty="0">
                <a:solidFill>
                  <a:srgbClr val="213163"/>
                </a:solidFill>
              </a:rPr>
              <a:t>Requirements:</a:t>
            </a:r>
            <a:endParaRPr lang="en-IN" dirty="0"/>
          </a:p>
        </p:txBody>
      </p:sp>
    </p:spTree>
    <p:extLst>
      <p:ext uri="{BB962C8B-B14F-4D97-AF65-F5344CB8AC3E}">
        <p14:creationId xmlns:p14="http://schemas.microsoft.com/office/powerpoint/2010/main" val="1086088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39A1CF19-477C-5C17-FA78-34A1ABC13E5A}"/>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id="{475BC786-E92C-DE4A-EE1E-7D4D449C2144}"/>
              </a:ext>
            </a:extLst>
          </p:cNvPr>
          <p:cNvSpPr txBox="1">
            <a:spLocks noGrp="1"/>
          </p:cNvSpPr>
          <p:nvPr>
            <p:ph type="title" idx="4294967295"/>
          </p:nvPr>
        </p:nvSpPr>
        <p:spPr>
          <a:xfrm>
            <a:off x="231859" y="904063"/>
            <a:ext cx="3914776" cy="429684"/>
          </a:xfrm>
          <a:prstGeom prst="rect">
            <a:avLst/>
          </a:prstGeom>
          <a:noFill/>
          <a:ln>
            <a:noFill/>
          </a:ln>
        </p:spPr>
        <p:txBody>
          <a:bodyPr spcFirstLastPara="1" wrap="square" lIns="121900" tIns="121900" rIns="121900" bIns="121900" anchor="t" anchorCtr="0">
            <a:noAutofit/>
          </a:bodyPr>
          <a:lstStyle/>
          <a:p>
            <a:br>
              <a:rPr lang="en-IN" sz="2000" b="1" dirty="0">
                <a:solidFill>
                  <a:srgbClr val="034977"/>
                </a:solidFill>
              </a:rPr>
            </a:br>
            <a:endParaRPr lang="en-IN" sz="2000" b="1" dirty="0">
              <a:solidFill>
                <a:srgbClr val="213163"/>
              </a:solidFill>
            </a:endParaRPr>
          </a:p>
        </p:txBody>
      </p:sp>
      <p:sp>
        <p:nvSpPr>
          <p:cNvPr id="3" name="TextBox 2">
            <a:extLst>
              <a:ext uri="{FF2B5EF4-FFF2-40B4-BE49-F238E27FC236}">
                <a16:creationId xmlns:a16="http://schemas.microsoft.com/office/drawing/2014/main" id="{166E9785-9456-2A62-73EF-6467A707B5A0}"/>
              </a:ext>
            </a:extLst>
          </p:cNvPr>
          <p:cNvSpPr txBox="1"/>
          <p:nvPr/>
        </p:nvSpPr>
        <p:spPr>
          <a:xfrm>
            <a:off x="604157" y="904063"/>
            <a:ext cx="6097554" cy="400110"/>
          </a:xfrm>
          <a:prstGeom prst="rect">
            <a:avLst/>
          </a:prstGeom>
          <a:noFill/>
        </p:spPr>
        <p:txBody>
          <a:bodyPr wrap="square">
            <a:spAutoFit/>
          </a:bodyPr>
          <a:lstStyle/>
          <a:p>
            <a:r>
              <a:rPr lang="en-IN" sz="2000" b="1" dirty="0">
                <a:solidFill>
                  <a:srgbClr val="213163"/>
                </a:solidFill>
              </a:rPr>
              <a:t>Modules:</a:t>
            </a:r>
            <a:endParaRPr lang="en-IN" dirty="0"/>
          </a:p>
        </p:txBody>
      </p:sp>
      <p:sp>
        <p:nvSpPr>
          <p:cNvPr id="7" name="TextBox 6">
            <a:extLst>
              <a:ext uri="{FF2B5EF4-FFF2-40B4-BE49-F238E27FC236}">
                <a16:creationId xmlns:a16="http://schemas.microsoft.com/office/drawing/2014/main" id="{6E17CA3C-6C91-3333-BC05-0EE155893DD9}"/>
              </a:ext>
            </a:extLst>
          </p:cNvPr>
          <p:cNvSpPr txBox="1"/>
          <p:nvPr/>
        </p:nvSpPr>
        <p:spPr>
          <a:xfrm>
            <a:off x="1139434" y="1417722"/>
            <a:ext cx="8844321" cy="4770537"/>
          </a:xfrm>
          <a:prstGeom prst="rect">
            <a:avLst/>
          </a:prstGeom>
          <a:noFill/>
        </p:spPr>
        <p:txBody>
          <a:bodyPr wrap="square">
            <a:spAutoFit/>
          </a:bodyPr>
          <a:lstStyle/>
          <a:p>
            <a:r>
              <a:rPr lang="en-IN" sz="1900" b="1" dirty="0"/>
              <a:t>1.User Registration &amp; Login Module</a:t>
            </a:r>
          </a:p>
          <a:p>
            <a:r>
              <a:rPr lang="en-IN" sz="1900" dirty="0"/>
              <a:t>      Allows students to create an account and securely log in.</a:t>
            </a:r>
          </a:p>
          <a:p>
            <a:r>
              <a:rPr lang="en-IN" sz="1900" dirty="0"/>
              <a:t> </a:t>
            </a:r>
          </a:p>
          <a:p>
            <a:r>
              <a:rPr lang="en-IN" sz="1900" b="1" dirty="0"/>
              <a:t>2.Project Category Module</a:t>
            </a:r>
          </a:p>
          <a:p>
            <a:r>
              <a:rPr lang="en-IN" sz="1900" dirty="0"/>
              <a:t>     Classifies project ideas based on domain, technology, and difficulty level.</a:t>
            </a:r>
          </a:p>
          <a:p>
            <a:endParaRPr lang="en-IN" sz="1900" b="1" dirty="0"/>
          </a:p>
          <a:p>
            <a:r>
              <a:rPr lang="en-IN" sz="1900" b="1" dirty="0"/>
              <a:t>3.Project Title Suggestion Module</a:t>
            </a:r>
          </a:p>
          <a:p>
            <a:r>
              <a:rPr lang="en-IN" sz="1900" dirty="0"/>
              <a:t>     Suggests suitable project titles according to student interests and selected categories.</a:t>
            </a:r>
          </a:p>
          <a:p>
            <a:endParaRPr lang="en-IN" sz="1900" dirty="0"/>
          </a:p>
          <a:p>
            <a:r>
              <a:rPr lang="en-IN" sz="1900" b="1" dirty="0"/>
              <a:t>4.Project Module</a:t>
            </a:r>
          </a:p>
          <a:p>
            <a:r>
              <a:rPr lang="en-IN" sz="1900" dirty="0"/>
              <a:t>    Provides sample project ideas with brief descriptions for reference.</a:t>
            </a:r>
          </a:p>
          <a:p>
            <a:endParaRPr lang="en-IN" sz="1900" dirty="0"/>
          </a:p>
          <a:p>
            <a:r>
              <a:rPr lang="en-IN" sz="1900" b="1" dirty="0"/>
              <a:t>5.User Engagement Module</a:t>
            </a:r>
          </a:p>
          <a:p>
            <a:r>
              <a:rPr lang="en-IN" sz="1900" dirty="0"/>
              <a:t>    Provides </a:t>
            </a:r>
            <a:r>
              <a:rPr lang="en-US" sz="1900" dirty="0"/>
              <a:t>users to save projects, provide feedback and ratings, and view a personalized overview of their activity, bookmarks</a:t>
            </a:r>
            <a:r>
              <a:rPr lang="en-IN" sz="1900" dirty="0"/>
              <a:t>.</a:t>
            </a:r>
          </a:p>
        </p:txBody>
      </p:sp>
    </p:spTree>
    <p:custDataLst>
      <p:tags r:id="rId1"/>
    </p:custDataLst>
    <p:extLst>
      <p:ext uri="{BB962C8B-B14F-4D97-AF65-F5344CB8AC3E}">
        <p14:creationId xmlns:p14="http://schemas.microsoft.com/office/powerpoint/2010/main" val="41280651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2193</TotalTime>
  <Words>1520</Words>
  <Application>Microsoft Office PowerPoint</Application>
  <PresentationFormat>Widescreen</PresentationFormat>
  <Paragraphs>271</Paragraphs>
  <Slides>16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 Narrow</vt:lpstr>
      <vt:lpstr>Arial</vt:lpstr>
      <vt:lpstr>Calibri</vt:lpstr>
      <vt:lpstr>Times New Roman</vt:lpstr>
      <vt:lpstr>Simple Light</vt:lpstr>
      <vt:lpstr>PowerPoint Presentation</vt:lpstr>
      <vt:lpstr>PowerPoint Presentation</vt:lpstr>
      <vt:lpstr>PowerPoint Presentation</vt:lpstr>
      <vt:lpstr>Table of Contents:</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Pavithra Venkatesan</cp:lastModifiedBy>
  <cp:revision>33</cp:revision>
  <dcterms:modified xsi:type="dcterms:W3CDTF">2026-02-20T05:14:58Z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